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96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tiff>
</file>

<file path=ppt/media/image3.jp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488F5-D019-440E-AF6F-D1EB69441C13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C1F00F-0CBD-424D-89B4-D3E31F3AD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89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C1F00F-0CBD-424D-89B4-D3E31F3ADF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62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819B-1AF6-CD5B-20AE-E72935C5D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7BE919-8EFF-8638-B24F-01986D4BDC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4E862-714D-8636-8BD2-F0907EF7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C9060-BBD3-01E5-75A9-6D4840BE8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5C25B-BB98-55F9-39AE-D364FD3A7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910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EAB0D-80F5-F278-C637-A40AAD9D3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465AD3-9F0D-A3F5-D24F-80D14BF18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F9F4B-CB95-F136-8BAC-1A270C53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BF7A5-111B-9661-037E-9841281B0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65945-90C3-1F1C-4CBA-7B2F0B894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93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276C90-E019-F84F-4FF0-05A409CF17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FF6858-96FB-3F7F-F9E5-FE7D99905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8C290-D00A-FED6-D5EA-B961E85E3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D4CE9-6AF9-DACF-D0A8-182A33B3C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B0C6E-5CBF-0F8E-2D2D-CD57E379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53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7C7A9-4A2F-1EAA-BBBB-208859FD4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2D7A4-7696-389A-E82F-DABF1A7DC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DDDEA-BB8B-28E7-DA8B-C59EDCF69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8B5E5-89AE-A5BC-84C8-53456420D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D3F60-2395-162F-312E-04BC3D4D9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691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CDF4E-31D2-9EBC-D166-829409CDD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ACE65-ABCA-C953-A3D2-12FB5FD21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C13AE-0152-9B56-83AC-610153420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3DF4C-EF81-A2A3-4273-621E74693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413E5-CC2A-4249-CEB0-B3C9CED89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13658-4DAE-C6ED-66F2-28A518B58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4361F-2CE0-12E4-964A-23786ED0C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7413CA-F869-AAA3-A3AA-45F0C750B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B26C12-EEA2-0C27-03C3-2E2BFDF93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ECFE7B-10EF-5551-D7C4-C98729CF2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1AD7B6-8D5C-9FED-5E68-0CDFD531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96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BB1ED-9C6F-61ED-5D4D-93BE8C7C5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D0642C-89CC-5B0A-B42C-5028B0B36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51DA8A-9C9C-20EF-D2A1-3FA64F45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5D2F6-C0DE-40D6-79D4-4BD5664C2A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82FE1-C53A-4974-E449-DED45FEA6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17A619-BE10-4E68-04FC-BCEF6A305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421B59-A1F6-D6A2-D10F-61A2EDA9A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47355A-39C9-567F-EEB0-5CBD5271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429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A0B93-8A46-880B-217B-096F9CC1A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867CEB-2907-E967-20B9-C3E3360AE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4B1C50-3913-BF4D-F7A8-9660ACF3A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BC7C7C-B8AC-E9A1-C636-219A0DF1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70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46F14A-D4C9-12F3-CF03-B4A8A8B14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28F85E-C735-29F5-64E7-511F41276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4AC99F-0D19-4886-68B2-C09FCF9F0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20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3DA67-7E1D-870D-59DF-5F45E047A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964E0-EE7B-940E-C7E9-19BC49D84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32F700-CEDB-BB19-796C-68A9FC598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2A02FE-4766-0854-82B9-0C519E93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5768EA-73AF-A92A-4C60-6E0D563DC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FE9B8-6233-DD71-C9C4-B17069FF4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577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D9CA0-F4C2-F2B3-6554-CCCD74622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CDA862-5022-20F4-92AE-55B105E41F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516FE-C7BB-D486-13FF-3089298C5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A3762-3621-30EA-9D2B-A60612BA5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49777-4FE9-C3E8-2F4D-B0F37DA75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AFCBC9-E6F8-9778-05CC-97B2AB54F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2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49443E-AFEF-3127-2DA4-D36927888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A0BC6-CF01-4A98-C2F3-C62D2D2C3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FF8D8-5D5F-B781-1776-C7EBAF8E93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D34BEC-C70E-4F0B-8D01-B0391FB7D931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F2706-E202-DA7C-BB70-53DFF3951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A9F86-D71E-4428-B23A-DC9DDBF6E8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2CF589-DB60-4D43-9DFF-03FE9A575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22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EB6AF-184C-414C-F56C-2476726BB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59409"/>
            <a:ext cx="9144000" cy="2387600"/>
          </a:xfrm>
        </p:spPr>
        <p:txBody>
          <a:bodyPr/>
          <a:lstStyle/>
          <a:p>
            <a:r>
              <a:rPr lang="en-US" dirty="0"/>
              <a:t>Targeted Illumination </a:t>
            </a:r>
            <a:r>
              <a:rPr lang="en-US" dirty="0" err="1"/>
              <a:t>iPython</a:t>
            </a:r>
            <a:r>
              <a:rPr lang="en-US" dirty="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714806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79D95-CAA8-37D4-820B-3CA9BAD1D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D8115-C936-B9BF-A81E-66ED400AF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672" y="1825625"/>
            <a:ext cx="11639724" cy="4351338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Path: </a:t>
            </a:r>
            <a:r>
              <a:rPr lang="en-US" dirty="0"/>
              <a:t>C:/Users/speedf/3DFAST-main/Calibrate_DMD_notebook.ipynb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Environment: </a:t>
            </a:r>
            <a:r>
              <a:rPr lang="en-US" dirty="0"/>
              <a:t>Anaconda base for C:/Users/Researcher</a:t>
            </a:r>
          </a:p>
          <a:p>
            <a:endParaRPr lang="en-US" dirty="0"/>
          </a:p>
          <a:p>
            <a:r>
              <a:rPr lang="en-US" b="1" dirty="0"/>
              <a:t>Camera: </a:t>
            </a:r>
            <a:r>
              <a:rPr lang="en-US" dirty="0" err="1"/>
              <a:t>uManager</a:t>
            </a:r>
            <a:r>
              <a:rPr lang="en-US" dirty="0"/>
              <a:t> w/ ‘</a:t>
            </a:r>
            <a:r>
              <a:rPr lang="en-US" dirty="0" err="1"/>
              <a:t>Ham_Only</a:t>
            </a:r>
            <a:r>
              <a:rPr lang="en-US" dirty="0"/>
              <a:t>’ configuration</a:t>
            </a:r>
          </a:p>
          <a:p>
            <a:endParaRPr lang="en-US" dirty="0"/>
          </a:p>
          <a:p>
            <a:r>
              <a:rPr lang="en-US" dirty="0"/>
              <a:t>Use uniform thin fluorescent slide and double check in-focus before starting</a:t>
            </a:r>
          </a:p>
          <a:p>
            <a:endParaRPr lang="en-US" dirty="0"/>
          </a:p>
          <a:p>
            <a:r>
              <a:rPr lang="en-US" b="1" dirty="0"/>
              <a:t>Close DLP GUI if it is open!!!!!!!!!</a:t>
            </a:r>
          </a:p>
        </p:txBody>
      </p:sp>
    </p:spTree>
    <p:extLst>
      <p:ext uri="{BB962C8B-B14F-4D97-AF65-F5344CB8AC3E}">
        <p14:creationId xmlns:p14="http://schemas.microsoft.com/office/powerpoint/2010/main" val="4104598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D776-9B65-72C9-5B14-A65813BE0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Upload calibration mask</a:t>
            </a:r>
          </a:p>
        </p:txBody>
      </p:sp>
      <p:pic>
        <p:nvPicPr>
          <p:cNvPr id="8" name="Picture 7" descr="A close-up of a light&#10;&#10;Description automatically generated">
            <a:extLst>
              <a:ext uri="{FF2B5EF4-FFF2-40B4-BE49-F238E27FC236}">
                <a16:creationId xmlns:a16="http://schemas.microsoft.com/office/drawing/2014/main" id="{2CACE927-74B4-D960-7EC8-B58732905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9010" y="1534677"/>
            <a:ext cx="3348105" cy="334810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BED0FAC-C085-5BE9-E351-006B50D16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930" y="1566008"/>
            <a:ext cx="6815924" cy="4926867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Run cell 2 </a:t>
            </a:r>
            <a:r>
              <a:rPr lang="en-US" dirty="0"/>
              <a:t>to upload mask after imports (cell 1).</a:t>
            </a:r>
          </a:p>
          <a:p>
            <a:endParaRPr lang="en-US" dirty="0"/>
          </a:p>
          <a:p>
            <a:r>
              <a:rPr lang="en-US" dirty="0"/>
              <a:t>Increase camera exposure until dots are visible (only a few single pixels of the DMD are turned on)</a:t>
            </a:r>
          </a:p>
          <a:p>
            <a:endParaRPr lang="en-US" dirty="0"/>
          </a:p>
          <a:p>
            <a:r>
              <a:rPr lang="en-US" dirty="0"/>
              <a:t>Use fine axial adjust (if needed)</a:t>
            </a:r>
          </a:p>
          <a:p>
            <a:endParaRPr lang="en-US" dirty="0"/>
          </a:p>
          <a:p>
            <a:r>
              <a:rPr lang="en-US" dirty="0"/>
              <a:t>Should be able to resolve 4 tightly spaced dots in center </a:t>
            </a:r>
          </a:p>
          <a:p>
            <a:endParaRPr lang="en-US" dirty="0"/>
          </a:p>
          <a:p>
            <a:r>
              <a:rPr lang="en-US" b="1" dirty="0"/>
              <a:t>Snap image </a:t>
            </a:r>
            <a:r>
              <a:rPr lang="en-US" dirty="0"/>
              <a:t>and save (.</a:t>
            </a:r>
            <a:r>
              <a:rPr lang="en-US" dirty="0" err="1"/>
              <a:t>tif</a:t>
            </a:r>
            <a:r>
              <a:rPr lang="en-US" dirty="0"/>
              <a:t>) to ‘C:/Users/</a:t>
            </a:r>
            <a:r>
              <a:rPr lang="en-US" dirty="0" err="1"/>
              <a:t>speedf</a:t>
            </a:r>
            <a:r>
              <a:rPr lang="en-US" dirty="0"/>
              <a:t>/3DFAST-main/data’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F51BA9F1-F4F1-D991-85EB-25B128D9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07" t="39831" r="42455" b="37241"/>
          <a:stretch/>
        </p:blipFill>
        <p:spPr>
          <a:xfrm>
            <a:off x="8543429" y="5212659"/>
            <a:ext cx="1250618" cy="1280216"/>
          </a:xfrm>
          <a:prstGeom prst="rect">
            <a:avLst/>
          </a:prstGeom>
        </p:spPr>
      </p:pic>
      <p:sp>
        <p:nvSpPr>
          <p:cNvPr id="11" name="Frame 10">
            <a:extLst>
              <a:ext uri="{FF2B5EF4-FFF2-40B4-BE49-F238E27FC236}">
                <a16:creationId xmlns:a16="http://schemas.microsoft.com/office/drawing/2014/main" id="{592C1960-1A9B-64F0-368E-0ADB72700156}"/>
              </a:ext>
            </a:extLst>
          </p:cNvPr>
          <p:cNvSpPr/>
          <p:nvPr/>
        </p:nvSpPr>
        <p:spPr>
          <a:xfrm>
            <a:off x="8840645" y="3323909"/>
            <a:ext cx="177679" cy="169012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7500F70-D28D-6B6E-4499-70BFC6E17280}"/>
              </a:ext>
            </a:extLst>
          </p:cNvPr>
          <p:cNvCxnSpPr>
            <a:stCxn id="11" idx="2"/>
            <a:endCxn id="10" idx="0"/>
          </p:cNvCxnSpPr>
          <p:nvPr/>
        </p:nvCxnSpPr>
        <p:spPr>
          <a:xfrm>
            <a:off x="8929485" y="3492921"/>
            <a:ext cx="239253" cy="17197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14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9129C-244B-329F-9FCE-A3D49EB78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Perform affine calibration (cell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37AEF-ABCB-83E7-9995-DB93784F9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3651"/>
            <a:ext cx="5714158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Update ‘</a:t>
            </a:r>
            <a:r>
              <a:rPr lang="en-US" dirty="0" err="1"/>
              <a:t>img_fname</a:t>
            </a:r>
            <a:r>
              <a:rPr lang="en-US" dirty="0"/>
              <a:t>’ variable to the .</a:t>
            </a:r>
            <a:r>
              <a:rPr lang="en-US" dirty="0" err="1"/>
              <a:t>tif</a:t>
            </a:r>
            <a:r>
              <a:rPr lang="en-US" dirty="0"/>
              <a:t> from step 1</a:t>
            </a:r>
          </a:p>
          <a:p>
            <a:endParaRPr lang="en-US" dirty="0"/>
          </a:p>
          <a:p>
            <a:r>
              <a:rPr lang="en-US" dirty="0"/>
              <a:t>Open the file in FIJI and locate three reference pixels</a:t>
            </a:r>
          </a:p>
          <a:p>
            <a:endParaRPr lang="en-US" dirty="0"/>
          </a:p>
          <a:p>
            <a:r>
              <a:rPr lang="en-US" dirty="0"/>
              <a:t>Update  ‘</a:t>
            </a:r>
            <a:r>
              <a:rPr lang="en-US" dirty="0" err="1"/>
              <a:t>centers_init</a:t>
            </a:r>
            <a:r>
              <a:rPr lang="en-US" dirty="0"/>
              <a:t>’ variable </a:t>
            </a:r>
          </a:p>
          <a:p>
            <a:pPr lvl="1"/>
            <a:r>
              <a:rPr lang="en-US" dirty="0" err="1"/>
              <a:t>Centers_init</a:t>
            </a:r>
            <a:r>
              <a:rPr lang="en-US" dirty="0"/>
              <a:t> = [[Y1,X1], [Y2,X2], [Y3,X3]]</a:t>
            </a:r>
          </a:p>
          <a:p>
            <a:pPr lvl="1"/>
            <a:endParaRPr lang="en-US" dirty="0"/>
          </a:p>
          <a:p>
            <a:r>
              <a:rPr lang="en-US" dirty="0"/>
              <a:t>Run cell to perform transform</a:t>
            </a:r>
          </a:p>
          <a:p>
            <a:pPr lvl="1"/>
            <a:r>
              <a:rPr lang="en-US" dirty="0"/>
              <a:t>-If it doesn’t work, check pixel size and magnifications in “options” variable as well as ‘ROI’ (the area around each DMD pixel that does not contain any other pixels on)</a:t>
            </a:r>
          </a:p>
          <a:p>
            <a:endParaRPr lang="en-US" dirty="0"/>
          </a:p>
        </p:txBody>
      </p:sp>
      <p:pic>
        <p:nvPicPr>
          <p:cNvPr id="5" name="Picture 4" descr="A close-up of a black background&#10;&#10;Description automatically generated">
            <a:extLst>
              <a:ext uri="{FF2B5EF4-FFF2-40B4-BE49-F238E27FC236}">
                <a16:creationId xmlns:a16="http://schemas.microsoft.com/office/drawing/2014/main" id="{F327CFCA-602D-65F0-5AC6-44E448501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4" t="40765" r="37196" b="43095"/>
          <a:stretch/>
        </p:blipFill>
        <p:spPr>
          <a:xfrm>
            <a:off x="6916095" y="1690688"/>
            <a:ext cx="3978523" cy="1699160"/>
          </a:xfrm>
          <a:prstGeom prst="rect">
            <a:avLst/>
          </a:prstGeom>
        </p:spPr>
      </p:pic>
      <p:pic>
        <p:nvPicPr>
          <p:cNvPr id="7" name="Picture 6" descr="A purple squares with red x&#10;&#10;Description automatically generated">
            <a:extLst>
              <a:ext uri="{FF2B5EF4-FFF2-40B4-BE49-F238E27FC236}">
                <a16:creationId xmlns:a16="http://schemas.microsoft.com/office/drawing/2014/main" id="{4C737C4A-C6D4-1D07-6AAD-A323014439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5" t="25024" r="8535" b="20851"/>
          <a:stretch/>
        </p:blipFill>
        <p:spPr>
          <a:xfrm>
            <a:off x="6724123" y="3738352"/>
            <a:ext cx="5087297" cy="237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271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B1C7A30-CE46-C6F8-06FB-5FBCA3CCC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2: Perform affine calibration (cell 3)</a:t>
            </a:r>
          </a:p>
        </p:txBody>
      </p:sp>
      <p:pic>
        <p:nvPicPr>
          <p:cNvPr id="6" name="Picture 5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FBF32096-E743-2F0E-3042-D10927B41C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59" t="10019" r="16483" b="50276"/>
          <a:stretch/>
        </p:blipFill>
        <p:spPr>
          <a:xfrm>
            <a:off x="4299731" y="1550943"/>
            <a:ext cx="3781744" cy="3824314"/>
          </a:xfrm>
          <a:prstGeom prst="rect">
            <a:avLst/>
          </a:prstGeom>
        </p:spPr>
      </p:pic>
      <p:pic>
        <p:nvPicPr>
          <p:cNvPr id="7" name="Picture 6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EBC8CD66-7A5E-DBAA-D8D6-0100C42EE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59" t="49546" r="16483" b="9614"/>
          <a:stretch/>
        </p:blipFill>
        <p:spPr>
          <a:xfrm>
            <a:off x="8228386" y="1550943"/>
            <a:ext cx="3781744" cy="3933699"/>
          </a:xfrm>
          <a:prstGeom prst="rect">
            <a:avLst/>
          </a:prstGeom>
        </p:spPr>
      </p:pic>
      <p:pic>
        <p:nvPicPr>
          <p:cNvPr id="8" name="Picture 7" descr="A close-up of a light&#10;&#10;Description automatically generated">
            <a:extLst>
              <a:ext uri="{FF2B5EF4-FFF2-40B4-BE49-F238E27FC236}">
                <a16:creationId xmlns:a16="http://schemas.microsoft.com/office/drawing/2014/main" id="{1E00B6E9-80FB-EC00-8CBB-67C22832AC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35" y="1736755"/>
            <a:ext cx="3638502" cy="36385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C840A4-2089-551F-3DD6-487EFE43888B}"/>
              </a:ext>
            </a:extLst>
          </p:cNvPr>
          <p:cNvSpPr txBox="1"/>
          <p:nvPr/>
        </p:nvSpPr>
        <p:spPr>
          <a:xfrm>
            <a:off x="428435" y="5680132"/>
            <a:ext cx="11438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Steps 1-2 are not necessarily required if there haven’t been changes to optical path</a:t>
            </a:r>
          </a:p>
          <a:p>
            <a:r>
              <a:rPr lang="en-US" dirty="0"/>
              <a:t>	- good to do this every week or so, regardless</a:t>
            </a:r>
          </a:p>
        </p:txBody>
      </p:sp>
    </p:spTree>
    <p:extLst>
      <p:ext uri="{BB962C8B-B14F-4D97-AF65-F5344CB8AC3E}">
        <p14:creationId xmlns:p14="http://schemas.microsoft.com/office/powerpoint/2010/main" val="2878776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9F08A-07B5-EE82-EEDE-F7E1B761C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06662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Restart </a:t>
            </a:r>
            <a:r>
              <a:rPr lang="en-US" dirty="0" err="1"/>
              <a:t>kernal</a:t>
            </a:r>
            <a:r>
              <a:rPr lang="en-US" dirty="0"/>
              <a:t> (if calibration was needed)</a:t>
            </a:r>
          </a:p>
          <a:p>
            <a:endParaRPr lang="en-US" dirty="0"/>
          </a:p>
          <a:p>
            <a:r>
              <a:rPr lang="en-US" dirty="0"/>
              <a:t>Upload FBr.bmp to DMD (Python or DLP GUI) </a:t>
            </a:r>
          </a:p>
          <a:p>
            <a:endParaRPr lang="en-US" dirty="0"/>
          </a:p>
          <a:p>
            <a:r>
              <a:rPr lang="en-US" dirty="0"/>
              <a:t>Find cells of interest and snap image (long exposure), save to same ‘data’ folder as before</a:t>
            </a:r>
          </a:p>
          <a:p>
            <a:endParaRPr lang="en-US" dirty="0"/>
          </a:p>
          <a:p>
            <a:r>
              <a:rPr lang="en-US" dirty="0"/>
              <a:t>Use FIJI to convert from .</a:t>
            </a:r>
            <a:r>
              <a:rPr lang="en-US" dirty="0" err="1"/>
              <a:t>tif</a:t>
            </a:r>
            <a:r>
              <a:rPr lang="en-US" dirty="0"/>
              <a:t> to .jpg (needed for next step)</a:t>
            </a:r>
          </a:p>
          <a:p>
            <a:endParaRPr lang="en-US" dirty="0"/>
          </a:p>
          <a:p>
            <a:r>
              <a:rPr lang="en-US" b="1" dirty="0"/>
              <a:t>Close DLP GUI!!!!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824D3A3-493F-06A6-9FE2-AF72AD26D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3: Convert Camera Targets to DMD Mask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D9D7CC-BD60-D51D-8A2F-FB8ED032D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098" y="1825625"/>
            <a:ext cx="4080273" cy="4320904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6659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2CE15-4681-B038-5B49-05D10ED49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565" y="1451950"/>
            <a:ext cx="6582508" cy="512909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Need to update variables in cell 4:</a:t>
            </a:r>
          </a:p>
          <a:p>
            <a:pPr lvl="1"/>
            <a:r>
              <a:rPr lang="en-US" b="1" dirty="0"/>
              <a:t>‘</a:t>
            </a:r>
            <a:r>
              <a:rPr lang="en-US" b="1" dirty="0" err="1"/>
              <a:t>img_fname</a:t>
            </a:r>
            <a:r>
              <a:rPr lang="en-US" b="1" dirty="0"/>
              <a:t>’ </a:t>
            </a:r>
            <a:r>
              <a:rPr lang="en-US" dirty="0"/>
              <a:t>= calibration image from step 1</a:t>
            </a:r>
          </a:p>
          <a:p>
            <a:pPr lvl="1"/>
            <a:r>
              <a:rPr lang="en-US" b="1" dirty="0"/>
              <a:t>‘</a:t>
            </a:r>
            <a:r>
              <a:rPr lang="en-US" b="1" dirty="0" err="1"/>
              <a:t>save_dir</a:t>
            </a:r>
            <a:r>
              <a:rPr lang="en-US" b="1" dirty="0"/>
              <a:t>’ </a:t>
            </a:r>
            <a:r>
              <a:rPr lang="en-US" dirty="0"/>
              <a:t>= path to folder saved during calibration (it will be in data folder in this format: </a:t>
            </a:r>
            <a:r>
              <a:rPr lang="en-US" dirty="0" err="1"/>
              <a:t>data_time_affine_calibration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‘img2’ </a:t>
            </a:r>
            <a:r>
              <a:rPr lang="en-US" dirty="0"/>
              <a:t>= string for jpeg saved earlier </a:t>
            </a:r>
          </a:p>
          <a:p>
            <a:pPr lvl="2"/>
            <a:r>
              <a:rPr lang="en-US" dirty="0"/>
              <a:t>2 instances of ‘img2’ in “</a:t>
            </a:r>
            <a:r>
              <a:rPr lang="en-US" dirty="0" err="1"/>
              <a:t>draw_reactangle_with_drag</a:t>
            </a:r>
            <a:r>
              <a:rPr lang="en-US" dirty="0"/>
              <a:t>” function</a:t>
            </a:r>
          </a:p>
          <a:p>
            <a:pPr lvl="1"/>
            <a:r>
              <a:rPr lang="en-US" b="1" dirty="0"/>
              <a:t>‘</a:t>
            </a:r>
            <a:r>
              <a:rPr lang="en-US" b="1" dirty="0" err="1"/>
              <a:t>test_path</a:t>
            </a:r>
            <a:r>
              <a:rPr lang="en-US" b="1" dirty="0"/>
              <a:t>’ </a:t>
            </a:r>
            <a:r>
              <a:rPr lang="en-US" dirty="0"/>
              <a:t>should also be set to the jpeg saved earlier</a:t>
            </a:r>
          </a:p>
          <a:p>
            <a:pPr lvl="1"/>
            <a:r>
              <a:rPr lang="en-US" b="1" dirty="0"/>
              <a:t>‘</a:t>
            </a:r>
            <a:r>
              <a:rPr lang="en-US" b="1" dirty="0" err="1"/>
              <a:t>num_targets</a:t>
            </a:r>
            <a:r>
              <a:rPr lang="en-US" b="1" dirty="0"/>
              <a:t>’ </a:t>
            </a:r>
            <a:r>
              <a:rPr lang="en-US" dirty="0"/>
              <a:t>should be equal to the number of cells for TI</a:t>
            </a:r>
          </a:p>
          <a:p>
            <a:pPr lvl="2"/>
            <a:endParaRPr lang="en-US" dirty="0"/>
          </a:p>
          <a:p>
            <a:r>
              <a:rPr lang="en-US" dirty="0"/>
              <a:t>Run cell 4 and use mouse to draw rectangles around each target in the window that pops up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00FED88-EDC3-8AE8-2850-45C96C583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3: Convert Camera Targets to DMD Mask</a:t>
            </a:r>
          </a:p>
        </p:txBody>
      </p:sp>
      <p:pic>
        <p:nvPicPr>
          <p:cNvPr id="5" name="Content Placeholder 8" descr="A picture containing laser, night sky&#10;&#10;Description automatically generated">
            <a:extLst>
              <a:ext uri="{FF2B5EF4-FFF2-40B4-BE49-F238E27FC236}">
                <a16:creationId xmlns:a16="http://schemas.microsoft.com/office/drawing/2014/main" id="{3194ABD7-1F9F-BE36-4AA3-E7A6A52F47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0785" y="1451951"/>
            <a:ext cx="4283509" cy="4540007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2D27ECDF-C323-5659-8733-8D37EBBB655B}"/>
              </a:ext>
            </a:extLst>
          </p:cNvPr>
          <p:cNvSpPr/>
          <p:nvPr/>
        </p:nvSpPr>
        <p:spPr>
          <a:xfrm>
            <a:off x="9184708" y="2840349"/>
            <a:ext cx="507961" cy="529906"/>
          </a:xfrm>
          <a:prstGeom prst="frame">
            <a:avLst>
              <a:gd name="adj1" fmla="val 21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1A541783-FAA2-A5F0-3331-D57B8FAF926E}"/>
              </a:ext>
            </a:extLst>
          </p:cNvPr>
          <p:cNvSpPr/>
          <p:nvPr/>
        </p:nvSpPr>
        <p:spPr>
          <a:xfrm>
            <a:off x="8284426" y="3284062"/>
            <a:ext cx="507961" cy="462926"/>
          </a:xfrm>
          <a:prstGeom prst="frame">
            <a:avLst>
              <a:gd name="adj1" fmla="val 21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E4FC9241-043B-778C-89B4-881CED4BDED1}"/>
              </a:ext>
            </a:extLst>
          </p:cNvPr>
          <p:cNvSpPr/>
          <p:nvPr/>
        </p:nvSpPr>
        <p:spPr>
          <a:xfrm>
            <a:off x="9282705" y="4556731"/>
            <a:ext cx="409964" cy="462926"/>
          </a:xfrm>
          <a:prstGeom prst="frame">
            <a:avLst>
              <a:gd name="adj1" fmla="val 21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30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aser, night sky&#10;&#10;Description automatically generated">
            <a:extLst>
              <a:ext uri="{FF2B5EF4-FFF2-40B4-BE49-F238E27FC236}">
                <a16:creationId xmlns:a16="http://schemas.microsoft.com/office/drawing/2014/main" id="{EBF9FB36-E2AE-BA09-8EDB-D7B9DAF38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785" y="1690688"/>
            <a:ext cx="4283510" cy="4540007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9A268F3-794B-8182-01A0-5D9022619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Record!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CB6AA7-44C9-710A-3B2E-0350EE409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890" y="1697785"/>
            <a:ext cx="6561207" cy="4640682"/>
          </a:xfrm>
        </p:spPr>
        <p:txBody>
          <a:bodyPr>
            <a:normAutofit/>
          </a:bodyPr>
          <a:lstStyle/>
          <a:p>
            <a:r>
              <a:rPr lang="en-US" dirty="0"/>
              <a:t>Leave </a:t>
            </a:r>
            <a:r>
              <a:rPr lang="en-US" dirty="0" err="1"/>
              <a:t>kernal</a:t>
            </a:r>
            <a:r>
              <a:rPr lang="en-US" dirty="0"/>
              <a:t> running and use </a:t>
            </a:r>
            <a:r>
              <a:rPr lang="en-US" dirty="0" err="1"/>
              <a:t>uManager</a:t>
            </a:r>
            <a:r>
              <a:rPr lang="en-US" dirty="0"/>
              <a:t> to record. </a:t>
            </a:r>
          </a:p>
          <a:p>
            <a:pPr lvl="2"/>
            <a:endParaRPr lang="en-US" dirty="0"/>
          </a:p>
          <a:p>
            <a:r>
              <a:rPr lang="en-US" dirty="0"/>
              <a:t>Redo step 3 for each new FOV or after significant motion. </a:t>
            </a:r>
          </a:p>
          <a:p>
            <a:endParaRPr lang="en-US" dirty="0"/>
          </a:p>
          <a:p>
            <a:r>
              <a:rPr lang="en-US" dirty="0"/>
              <a:t>No harm in repeating steps 1-2 for each recording (but not crucial if there have been no system changes).</a:t>
            </a:r>
          </a:p>
        </p:txBody>
      </p:sp>
    </p:spTree>
    <p:extLst>
      <p:ext uri="{BB962C8B-B14F-4D97-AF65-F5344CB8AC3E}">
        <p14:creationId xmlns:p14="http://schemas.microsoft.com/office/powerpoint/2010/main" val="66525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528</Words>
  <Application>Microsoft Office PowerPoint</Application>
  <PresentationFormat>Widescreen</PresentationFormat>
  <Paragraphs>62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Targeted Illumination iPython Notebook</vt:lpstr>
      <vt:lpstr>Getting Started…</vt:lpstr>
      <vt:lpstr>Step 1: Upload calibration mask</vt:lpstr>
      <vt:lpstr>Step 2: Perform affine calibration (cell 3)</vt:lpstr>
      <vt:lpstr>Step 2: Perform affine calibration (cell 3)</vt:lpstr>
      <vt:lpstr>Step 3: Convert Camera Targets to DMD Mask</vt:lpstr>
      <vt:lpstr>Step 3: Convert Camera Targets to DMD Mask</vt:lpstr>
      <vt:lpstr>Step 4: Record!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Speed, Forest</dc:creator>
  <cp:lastModifiedBy>Speed, Forest</cp:lastModifiedBy>
  <cp:revision>6</cp:revision>
  <dcterms:created xsi:type="dcterms:W3CDTF">2024-10-17T17:30:02Z</dcterms:created>
  <dcterms:modified xsi:type="dcterms:W3CDTF">2024-10-17T18:38:39Z</dcterms:modified>
</cp:coreProperties>
</file>

<file path=docProps/thumbnail.jpeg>
</file>